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81" d="100"/>
          <a:sy n="8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6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4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1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9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6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4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2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1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7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B57577-6B8E-4FF2-A5DC-01B8FD1A41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A0567F-6CA9-40EE-84A6-E9E74F84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FACTORY AND HOSPITAL HYGIENE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Dr. </a:t>
            </a:r>
            <a:r>
              <a:rPr lang="en-US" dirty="0" err="1" smtClean="0"/>
              <a:t>Shumaila</a:t>
            </a:r>
            <a:r>
              <a:rPr lang="en-US" dirty="0" smtClean="0"/>
              <a:t> Bashir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ASPECTS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pharmaceutical product may become contaminated by a number of means and at several points during manufacture</a:t>
            </a:r>
          </a:p>
          <a:p>
            <a:r>
              <a:rPr lang="en-US" dirty="0" smtClean="0"/>
              <a:t>There are </a:t>
            </a:r>
            <a:r>
              <a:rPr lang="en-US" dirty="0" err="1" smtClean="0"/>
              <a:t>sebveral</a:t>
            </a:r>
            <a:r>
              <a:rPr lang="en-US" dirty="0" smtClean="0"/>
              <a:t> ways in which this risk can be minimized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ENVIRONMENTAL CLEANLINESS AND HYGIENE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of microbes to a product from working </a:t>
            </a:r>
            <a:r>
              <a:rPr lang="en-US" dirty="0" err="1" smtClean="0"/>
              <a:t>surfaces,fixtures</a:t>
            </a:r>
            <a:r>
              <a:rPr lang="en-US" dirty="0" smtClean="0"/>
              <a:t>, equipment and pooled stagnant water</a:t>
            </a:r>
          </a:p>
          <a:p>
            <a:r>
              <a:rPr lang="en-US" dirty="0" smtClean="0"/>
              <a:t>fall out of dust , droplet borne microbes from atmosphere</a:t>
            </a:r>
          </a:p>
          <a:p>
            <a:r>
              <a:rPr lang="en-US" dirty="0" err="1" smtClean="0"/>
              <a:t>Personel</a:t>
            </a:r>
            <a:r>
              <a:rPr lang="en-US" dirty="0" smtClean="0"/>
              <a:t> who are </a:t>
            </a:r>
            <a:r>
              <a:rPr lang="en-US" dirty="0" err="1" smtClean="0"/>
              <a:t>are</a:t>
            </a:r>
            <a:r>
              <a:rPr lang="en-US" dirty="0" smtClean="0"/>
              <a:t> working in the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QUALITY OF STARTING MATERIALS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materials including water supplies</a:t>
            </a:r>
          </a:p>
          <a:p>
            <a:r>
              <a:rPr lang="en-US" dirty="0" smtClean="0"/>
              <a:t>Storage conditions must be appropriate</a:t>
            </a:r>
          </a:p>
          <a:p>
            <a:r>
              <a:rPr lang="en-US" dirty="0" smtClean="0"/>
              <a:t>Treated water must be used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manufacturing process must be </a:t>
            </a:r>
          </a:p>
          <a:p>
            <a:r>
              <a:rPr lang="en-US" dirty="0" smtClean="0"/>
              <a:t>Fully defined</a:t>
            </a:r>
          </a:p>
          <a:p>
            <a:r>
              <a:rPr lang="en-US" dirty="0" smtClean="0"/>
              <a:t>Facilities available</a:t>
            </a:r>
          </a:p>
          <a:p>
            <a:r>
              <a:rPr lang="en-US" dirty="0" smtClean="0"/>
              <a:t>Product microbiologically acceptable</a:t>
            </a:r>
          </a:p>
          <a:p>
            <a:r>
              <a:rPr lang="en-US" dirty="0" smtClean="0"/>
              <a:t>According to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QUALITY CONTROL AND DOCUMENTATION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control tests must be performed</a:t>
            </a:r>
          </a:p>
          <a:p>
            <a:r>
              <a:rPr lang="en-US" dirty="0" smtClean="0"/>
              <a:t>Documentation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Details of starting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Packaging material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Distribution record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PACKAGING,STORAGE AND TRANSPORT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PACKAGING: it keeps the contents in</a:t>
            </a:r>
          </a:p>
          <a:p>
            <a:r>
              <a:rPr lang="en-US" dirty="0" smtClean="0"/>
              <a:t>SECONDARY PACKAGING: for storage and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3" y="271593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MANUFACTURE OF STERILE PRODUCTS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3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Strict aseptic techniques are required for the manufacturing of sterile products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76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CLEAN AND ASEPTIC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PREMISES: sterile production should be carried out in a separate manufacturing area</a:t>
            </a:r>
          </a:p>
          <a:p>
            <a:r>
              <a:rPr lang="en-US" dirty="0" smtClean="0"/>
              <a:t>INTERNAL SURFACES,FITTINGS AND FLOORS: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avoid microbial contamination from all working surfaces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Internal fittings such as cupboards drawers and shelves should be kept to a minimum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53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650" y="997527"/>
            <a:ext cx="9601196" cy="50445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SERVICES: </a:t>
            </a:r>
          </a:p>
          <a:p>
            <a:pPr marL="0" indent="0">
              <a:buNone/>
            </a:pPr>
            <a:r>
              <a:rPr lang="en-US" dirty="0" smtClean="0"/>
              <a:t>              lightening services</a:t>
            </a:r>
          </a:p>
          <a:p>
            <a:pPr marL="0" indent="0">
              <a:buNone/>
            </a:pPr>
            <a:r>
              <a:rPr lang="en-US" dirty="0" smtClean="0"/>
              <a:t>               Electrical Switches</a:t>
            </a:r>
          </a:p>
          <a:p>
            <a:pPr marL="0" indent="0">
              <a:buNone/>
            </a:pPr>
            <a:r>
              <a:rPr lang="en-US" dirty="0" smtClean="0"/>
              <a:t>               Sinks and drains</a:t>
            </a:r>
          </a:p>
          <a:p>
            <a:r>
              <a:rPr lang="en-US" dirty="0" smtClean="0"/>
              <a:t>AIR SUPPLY: </a:t>
            </a:r>
          </a:p>
          <a:p>
            <a:pPr marL="0" indent="0">
              <a:buNone/>
            </a:pPr>
            <a:r>
              <a:rPr lang="en-US" dirty="0" smtClean="0"/>
              <a:t>Filtered Air is used to achieve the necessary standards</a:t>
            </a:r>
          </a:p>
          <a:p>
            <a:r>
              <a:rPr lang="en-US" dirty="0" smtClean="0"/>
              <a:t>CLOTHING:</a:t>
            </a:r>
          </a:p>
          <a:p>
            <a:pPr marL="0" indent="0">
              <a:buNone/>
            </a:pPr>
            <a:r>
              <a:rPr lang="en-US" dirty="0" smtClean="0"/>
              <a:t>Must be of non shedding </a:t>
            </a:r>
            <a:r>
              <a:rPr lang="en-US" dirty="0" err="1" smtClean="0"/>
              <a:t>fibre</a:t>
            </a:r>
            <a:endParaRPr lang="en-US" dirty="0" smtClean="0"/>
          </a:p>
          <a:p>
            <a:r>
              <a:rPr lang="en-US" dirty="0" smtClean="0"/>
              <a:t>CHANGING FACILTIES:</a:t>
            </a:r>
          </a:p>
          <a:p>
            <a:pPr marL="0" indent="0">
              <a:buNone/>
            </a:pPr>
            <a:r>
              <a:rPr lang="en-US" dirty="0" smtClean="0"/>
              <a:t>Entry to an aseptic area should be through a changing room fitted with interlocking room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 is carried out in both </a:t>
            </a:r>
            <a:r>
              <a:rPr lang="en-US" dirty="0" err="1" smtClean="0"/>
              <a:t>industuires</a:t>
            </a:r>
            <a:r>
              <a:rPr lang="en-US" dirty="0" smtClean="0"/>
              <a:t> and hospitals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the latter, batches tend to be much smaller sometimes only one item and the products are stored for much less time usually less than 24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61901"/>
            <a:ext cx="9601196" cy="4913967"/>
          </a:xfrm>
        </p:spPr>
        <p:txBody>
          <a:bodyPr/>
          <a:lstStyle/>
          <a:p>
            <a:r>
              <a:rPr lang="en-US" dirty="0" smtClean="0"/>
              <a:t>CLEANING AND DISINFECTION:</a:t>
            </a:r>
          </a:p>
          <a:p>
            <a:pPr marL="0" indent="0">
              <a:buNone/>
            </a:pPr>
            <a:r>
              <a:rPr lang="en-US" dirty="0" smtClean="0"/>
              <a:t>A strict disinfection policy is necessary by using cleaning agents including: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Alkaline detergents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 ionic surfactants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Clear soluble </a:t>
            </a:r>
            <a:r>
              <a:rPr lang="en-US" dirty="0" err="1" smtClean="0"/>
              <a:t>phenolics</a:t>
            </a: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68642"/>
          </a:xfrm>
        </p:spPr>
        <p:txBody>
          <a:bodyPr/>
          <a:lstStyle/>
          <a:p>
            <a:r>
              <a:rPr lang="en-US" b="1" dirty="0" smtClean="0"/>
              <a:t>IMPORTANT DEFINITIONS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35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MANUFACTURE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Manufacture is the complete cycle of production of a medical product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28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ASSUARANCE (QA)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Sum total of the arrangements made to ensure that the final product is of a quality required for its intended purpose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92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GOOD MANUFACTURING 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of the quality </a:t>
            </a:r>
            <a:r>
              <a:rPr lang="en-US" sz="3600" dirty="0" err="1" smtClean="0"/>
              <a:t>assuarance</a:t>
            </a:r>
            <a:r>
              <a:rPr lang="en-US" sz="3600" dirty="0" smtClean="0"/>
              <a:t> that is aimed at ensuring that the product is consistently manufactured to a quality appropriate for its intended 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25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CONTROL(QC)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of GMP that ensures that necessary test are conducted and product is not released until it has passed these tests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06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IN-PROCESS 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Any test on a product , the environment or the equipment that Is made during the manufacturing 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84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75" y="265655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CONTROL OF MICROBIAL CONTAMINATION DURING MANUFACTURE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27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442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FACTORY AND HOSPITAL HYGIENE</vt:lpstr>
      <vt:lpstr>INTRODUCTION</vt:lpstr>
      <vt:lpstr>IMPORTANT DEFINITIONS</vt:lpstr>
      <vt:lpstr>MANUFACTURE</vt:lpstr>
      <vt:lpstr>QUALITY ASSUARANCE (QA)</vt:lpstr>
      <vt:lpstr>GOOD MANUFACTURING PRACTICES</vt:lpstr>
      <vt:lpstr>QUALITY CONTROL(QC)</vt:lpstr>
      <vt:lpstr>IN-PROCESS CONTROL</vt:lpstr>
      <vt:lpstr>CONTROL OF MICROBIAL CONTAMINATION DURING MANUFACTURE</vt:lpstr>
      <vt:lpstr>GENERAL ASPECTS</vt:lpstr>
      <vt:lpstr>ENVIRONMENTAL CLEANLINESS AND HYGIENE</vt:lpstr>
      <vt:lpstr>QUALITY OF STARTING MATERIALS </vt:lpstr>
      <vt:lpstr>PROCESS DESIGN</vt:lpstr>
      <vt:lpstr>QUALITY CONTROL AND DOCUMENTATION</vt:lpstr>
      <vt:lpstr>PACKAGING,STORAGE AND TRANSPORT</vt:lpstr>
      <vt:lpstr>MANUFACTURE OF STERILE PRODUCTS</vt:lpstr>
      <vt:lpstr>REQUIREMENT</vt:lpstr>
      <vt:lpstr>CLEAN AND ASEPTIC AREAS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FACTORY AND HOSPITAL HYGIENE</dc:title>
  <dc:creator>laibaahmad899@gmail.com</dc:creator>
  <cp:lastModifiedBy>laibaahmad899@gmail.com</cp:lastModifiedBy>
  <cp:revision>7</cp:revision>
  <dcterms:created xsi:type="dcterms:W3CDTF">2020-04-10T17:42:01Z</dcterms:created>
  <dcterms:modified xsi:type="dcterms:W3CDTF">2020-04-10T18:42:59Z</dcterms:modified>
</cp:coreProperties>
</file>